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2743200" y="2011680"/>
            <a:ext cx="6675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5600" b="1">
                <a:solidFill>
                  <a:srgbClr val="FFFFFF"/>
                </a:solidFill>
                <a:latin typeface="微软雅黑"/>
              </a:defRPr>
            </a:pPr>
            <a:r>
              <a:t>立大志·上篇</a:t>
            </a:r>
          </a:p>
        </p:txBody>
      </p:sp>
      <p:sp>
        <p:nvSpPr>
          <p:cNvPr id="3" name="Rectangle 2"/>
          <p:cNvSpPr/>
          <p:nvPr/>
        </p:nvSpPr>
        <p:spPr>
          <a:xfrm>
            <a:off x="3474720" y="3200400"/>
            <a:ext cx="5212080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0" y="3474720"/>
            <a:ext cx="5760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2100" b="0">
                <a:solidFill>
                  <a:srgbClr val="FFFFFF"/>
                </a:solidFill>
                <a:latin typeface="微软雅黑"/>
              </a:defRPr>
            </a:pPr>
            <a:r>
              <a:t>孩子职业规划的三大误区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4114800"/>
            <a:ext cx="5760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800" b="0">
                <a:solidFill>
                  <a:srgbClr val="646E7A"/>
                </a:solidFill>
                <a:latin typeface="微软雅黑"/>
              </a:defRPr>
            </a:pPr>
            <a:r>
              <a:t>高收入高净值家庭的认知破局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你的孩子22岁，会是哪一种？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5303520" cy="22860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188720"/>
            <a:ext cx="27432" cy="228600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97280" y="1280160"/>
            <a:ext cx="1097280" cy="256032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298448"/>
            <a:ext cx="10972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理想画面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1828800"/>
            <a:ext cx="48463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000" b="0">
                <a:solidFill>
                  <a:srgbClr val="1E293B"/>
                </a:solidFill>
                <a:latin typeface="微软雅黑"/>
              </a:defRPr>
            </a:pPr>
            <a:r>
              <a:t>手里有扎实的作品集，有深耕多年的领域</a:t>
            </a:r>
          </a:p>
          <a:p>
            <a:pPr algn="l">
              <a:spcAft>
                <a:spcPts val="600"/>
              </a:spcAft>
              <a:defRPr sz="2000" b="0">
                <a:solidFill>
                  <a:srgbClr val="1E293B"/>
                </a:solidFill>
                <a:latin typeface="微软雅黑"/>
              </a:defRPr>
            </a:pPr>
            <a:r>
              <a:t>有清晰得不能再清晰的职业方向</a:t>
            </a:r>
          </a:p>
          <a:p>
            <a:pPr algn="l">
              <a:spcAft>
                <a:spcPts val="600"/>
              </a:spcAft>
              <a:defRPr sz="2200" b="1">
                <a:solidFill>
                  <a:srgbClr val="B7791F"/>
                </a:solidFill>
                <a:latin typeface="微软雅黑"/>
              </a:defRPr>
            </a:pPr>
            <a:r>
              <a:t>他不是在"找工作"，他是在"被找到"</a:t>
            </a:r>
          </a:p>
        </p:txBody>
      </p:sp>
      <p:sp>
        <p:nvSpPr>
          <p:cNvPr id="8" name="Rectangle 7"/>
          <p:cNvSpPr/>
          <p:nvPr/>
        </p:nvSpPr>
        <p:spPr>
          <a:xfrm>
            <a:off x="6126480" y="1188720"/>
            <a:ext cx="5303520" cy="22860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126480" y="1188720"/>
            <a:ext cx="27432" cy="22860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92240" y="1280160"/>
            <a:ext cx="1097280" cy="256032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92240" y="1298448"/>
            <a:ext cx="10972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现实困境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1828800"/>
            <a:ext cx="48463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000" b="0">
                <a:solidFill>
                  <a:srgbClr val="1E293B"/>
                </a:solidFill>
                <a:latin typeface="微软雅黑"/>
              </a:defRPr>
            </a:pPr>
            <a:r>
              <a:t>拿着学历，站在十字路口，不知去哪</a:t>
            </a:r>
          </a:p>
          <a:p>
            <a:pPr algn="l">
              <a:spcAft>
                <a:spcPts val="600"/>
              </a:spcAft>
              <a:defRPr sz="2000" b="0">
                <a:solidFill>
                  <a:srgbClr val="B7791F"/>
                </a:solidFill>
                <a:latin typeface="微软雅黑"/>
              </a:defRPr>
            </a:pPr>
            <a:r>
              <a:t>"先找一个干着吧，走一步看一步"</a:t>
            </a:r>
          </a:p>
          <a:p>
            <a:pPr algn="l">
              <a:spcAft>
                <a:spcPts val="600"/>
              </a:spcAft>
              <a:defRPr sz="2200" b="1">
                <a:solidFill>
                  <a:srgbClr val="B7791F"/>
                </a:solidFill>
                <a:latin typeface="微软雅黑"/>
              </a:defRPr>
            </a:pPr>
            <a:r>
              <a:t>这一步走出去，要走很多弯路才能找对方向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1520" y="3931920"/>
            <a:ext cx="10698480" cy="22860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31520" y="3931920"/>
            <a:ext cx="36576" cy="22860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4114800"/>
            <a:ext cx="1005840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400" b="1">
                <a:solidFill>
                  <a:srgbClr val="1E293B"/>
                </a:solidFill>
                <a:latin typeface="微软雅黑"/>
              </a:defRPr>
            </a:pPr>
            <a:r>
              <a:t>真正的差别，不在学历，在深耕的时间</a:t>
            </a:r>
          </a:p>
          <a:p>
            <a:pPr algn="l">
              <a:spcAft>
                <a:spcPts val="600"/>
              </a:spcAft>
              <a:defRPr sz="600" b="0">
                <a:solidFill>
                  <a:srgbClr val="1E293B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2400" b="0">
                <a:solidFill>
                  <a:srgbClr val="1E293B"/>
                </a:solidFill>
                <a:latin typeface="微软雅黑"/>
              </a:defRPr>
            </a:pPr>
            <a:r>
              <a:t>一个孩子18岁前已深耕近十年 → 一个孩子22岁还没想清方向</a:t>
            </a:r>
          </a:p>
          <a:p>
            <a:pPr algn="l">
              <a:spcAft>
                <a:spcPts val="600"/>
              </a:spcAft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深耕十年 vs 入行两年：价值差距不是5倍，是50倍</a:t>
            </a:r>
          </a:p>
          <a:p>
            <a:pPr algn="l">
              <a:spcAft>
                <a:spcPts val="600"/>
              </a:spcAft>
              <a:defRPr sz="2400" b="0">
                <a:solidFill>
                  <a:srgbClr val="1E293B"/>
                </a:solidFill>
                <a:latin typeface="微软雅黑"/>
              </a:defRPr>
            </a:pPr>
            <a:r>
              <a:t>早启动十年和晚启动十年，差距不是时间——是错过了整个窗口期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误区一："孩子还小，现在规划太早了"</a:t>
            </a:r>
          </a:p>
        </p:txBody>
      </p:sp>
      <p:sp>
        <p:nvSpPr>
          <p:cNvPr id="3" name="Rectangle 2"/>
          <p:cNvSpPr/>
          <p:nvPr/>
        </p:nvSpPr>
        <p:spPr>
          <a:xfrm>
            <a:off x="4754880" y="1005840"/>
            <a:ext cx="2103120" cy="256032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0" y="1024128"/>
            <a:ext cx="21031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常见误区</a:t>
            </a:r>
          </a:p>
        </p:txBody>
      </p:sp>
      <p:sp>
        <p:nvSpPr>
          <p:cNvPr id="5" name="Rectangle 4"/>
          <p:cNvSpPr/>
          <p:nvPr/>
        </p:nvSpPr>
        <p:spPr>
          <a:xfrm>
            <a:off x="6126480" y="1371600"/>
            <a:ext cx="18288" cy="48463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371600"/>
            <a:ext cx="2011680" cy="2743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89888"/>
            <a:ext cx="20116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太早论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011680"/>
            <a:ext cx="4572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等先把书读好，以后再说</a:t>
            </a:r>
          </a:p>
          <a:p>
            <a:pPr algn="l">
              <a:spcAft>
                <a:spcPts val="600"/>
              </a:spcAft>
              <a:defRPr sz="2000" b="0">
                <a:solidFill>
                  <a:srgbClr val="646E7A"/>
                </a:solidFill>
                <a:latin typeface="微软雅黑"/>
              </a:defRPr>
            </a:pPr>
            <a:r>
              <a:t>"孩子才上小学/初中，谈职业太早"</a:t>
            </a:r>
          </a:p>
          <a:p>
            <a:pPr algn="l">
              <a:spcAft>
                <a:spcPts val="600"/>
              </a:spcAft>
              <a:defRPr sz="2200" b="1">
                <a:solidFill>
                  <a:srgbClr val="B7791F"/>
                </a:solidFill>
                <a:latin typeface="微软雅黑"/>
              </a:defRPr>
            </a:pPr>
            <a:r>
              <a:t>结论：顺其自然，不规划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371600"/>
            <a:ext cx="2011680" cy="27432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389888"/>
            <a:ext cx="20116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早培养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011680"/>
            <a:ext cx="5029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真正有底蕴的家庭，早在孩子10岁就开始</a:t>
            </a:r>
          </a:p>
          <a:p>
            <a:pPr algn="l">
              <a:spcAft>
                <a:spcPts val="600"/>
              </a:spcAft>
              <a:defRPr sz="400" b="0">
                <a:solidFill>
                  <a:srgbClr val="1E293B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2000" b="0">
                <a:solidFill>
                  <a:srgbClr val="1E293B"/>
                </a:solidFill>
                <a:latin typeface="微软雅黑"/>
              </a:defRPr>
            </a:pPr>
            <a:r>
              <a:t>带孩子创业——选方向、看市场、算成本</a:t>
            </a:r>
          </a:p>
          <a:p>
            <a:pPr algn="l">
              <a:spcAft>
                <a:spcPts val="600"/>
              </a:spcAft>
              <a:defRPr sz="2000" b="0">
                <a:solidFill>
                  <a:srgbClr val="1E293B"/>
                </a:solidFill>
                <a:latin typeface="微软雅黑"/>
              </a:defRPr>
            </a:pPr>
            <a:r>
              <a:t>带孩子做科研——选题、查文献、做实验</a:t>
            </a:r>
          </a:p>
          <a:p>
            <a:pPr algn="l">
              <a:spcAft>
                <a:spcPts val="600"/>
              </a:spcAft>
              <a:defRPr sz="600" b="0">
                <a:solidFill>
                  <a:srgbClr val="1E293B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2200" b="1">
                <a:solidFill>
                  <a:srgbClr val="B7791F"/>
                </a:solidFill>
                <a:latin typeface="微软雅黑"/>
              </a:defRPr>
            </a:pPr>
            <a:r>
              <a:t>2~3年摸索，12~13岁找到方向</a:t>
            </a:r>
          </a:p>
          <a:p>
            <a:pPr algn="l">
              <a:spcAft>
                <a:spcPts val="600"/>
              </a:spcAft>
              <a:defRPr sz="2000" b="0">
                <a:solidFill>
                  <a:srgbClr val="1E293B"/>
                </a:solidFill>
                <a:latin typeface="微软雅黑"/>
              </a:defRPr>
            </a:pPr>
            <a:r>
              <a:t>每天进步一小点，8~10年积累</a:t>
            </a:r>
          </a:p>
          <a:p>
            <a:pPr algn="l">
              <a:spcAft>
                <a:spcPts val="600"/>
              </a:spcAft>
              <a:defRPr sz="600" b="0">
                <a:solidFill>
                  <a:srgbClr val="1E293B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2600" b="1">
                <a:solidFill>
                  <a:srgbClr val="13795B"/>
                </a:solidFill>
                <a:latin typeface="微软雅黑"/>
              </a:defRPr>
            </a:pPr>
            <a:r>
              <a:t>到22岁，已是领域专家</a:t>
            </a:r>
          </a:p>
          <a:p>
            <a:pPr algn="l">
              <a:spcAft>
                <a:spcPts val="600"/>
              </a:spcAft>
              <a:defRPr sz="2400" b="1">
                <a:solidFill>
                  <a:srgbClr val="B7791F"/>
                </a:solidFill>
                <a:latin typeface="微软雅黑"/>
              </a:defRPr>
            </a:pPr>
            <a:r>
              <a:t>不是他去找工作，是工作来找他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5486400"/>
            <a:ext cx="10698480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误区二："未来的事说不准，想也没用"</a:t>
            </a:r>
          </a:p>
        </p:txBody>
      </p:sp>
      <p:sp>
        <p:nvSpPr>
          <p:cNvPr id="3" name="Rectangle 2"/>
          <p:cNvSpPr/>
          <p:nvPr/>
        </p:nvSpPr>
        <p:spPr>
          <a:xfrm>
            <a:off x="4754880" y="1005840"/>
            <a:ext cx="2103120" cy="256032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0" y="1024128"/>
            <a:ext cx="21031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常见误区</a:t>
            </a:r>
          </a:p>
        </p:txBody>
      </p:sp>
      <p:sp>
        <p:nvSpPr>
          <p:cNvPr id="5" name="Rectangle 4"/>
          <p:cNvSpPr/>
          <p:nvPr/>
        </p:nvSpPr>
        <p:spPr>
          <a:xfrm>
            <a:off x="6126480" y="1371600"/>
            <a:ext cx="18288" cy="48463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371600"/>
            <a:ext cx="2377440" cy="2743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89888"/>
            <a:ext cx="23774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说不准论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011680"/>
            <a:ext cx="4572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AI发展这么快，今天热门的明天就没了</a:t>
            </a:r>
          </a:p>
          <a:p>
            <a:pPr algn="l">
              <a:spcAft>
                <a:spcPts val="600"/>
              </a:spcAft>
              <a:defRPr sz="2000" b="0">
                <a:solidFill>
                  <a:srgbClr val="646E7A"/>
                </a:solidFill>
                <a:latin typeface="微软雅黑"/>
              </a:defRPr>
            </a:pPr>
            <a:r>
              <a:t>"现在规划职业？瞎忙"</a:t>
            </a:r>
          </a:p>
          <a:p>
            <a:pPr algn="l">
              <a:spcAft>
                <a:spcPts val="600"/>
              </a:spcAft>
              <a:defRPr sz="2200" b="1">
                <a:solidFill>
                  <a:srgbClr val="B7791F"/>
                </a:solidFill>
                <a:latin typeface="微软雅黑"/>
              </a:defRPr>
            </a:pPr>
            <a:r>
              <a:t>结论：走一步看一步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371600"/>
            <a:ext cx="2377440" cy="27432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389888"/>
            <a:ext cx="23774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大方向可确定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011680"/>
            <a:ext cx="5029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200" b="1">
                <a:solidFill>
                  <a:srgbClr val="1E293B"/>
                </a:solidFill>
                <a:latin typeface="微软雅黑"/>
              </a:defRPr>
            </a:pPr>
            <a:r>
              <a:t>具体职业会变，但"大方向"不会变</a:t>
            </a:r>
          </a:p>
          <a:p>
            <a:pPr algn="l">
              <a:spcAft>
                <a:spcPts val="600"/>
              </a:spcAft>
              <a:defRPr sz="600" b="0">
                <a:solidFill>
                  <a:srgbClr val="1E293B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2200" b="1">
                <a:solidFill>
                  <a:srgbClr val="B7791F"/>
                </a:solidFill>
                <a:latin typeface="微软雅黑"/>
              </a:defRPr>
            </a:pPr>
            <a:r>
              <a:t>立志"解决人类健康问题"</a:t>
            </a:r>
          </a:p>
          <a:p>
            <a:pPr algn="l">
              <a:spcAft>
                <a:spcPts val="600"/>
              </a:spcAft>
              <a:defRPr sz="2000" b="0">
                <a:solidFill>
                  <a:srgbClr val="646E7A"/>
                </a:solidFill>
                <a:latin typeface="微软雅黑"/>
              </a:defRPr>
            </a:pPr>
            <a:r>
              <a:t>→ 医生 / 生物学家 / 公卫专家</a:t>
            </a:r>
          </a:p>
          <a:p>
            <a:pPr algn="l">
              <a:spcAft>
                <a:spcPts val="600"/>
              </a:spcAft>
              <a:defRPr sz="400" b="0">
                <a:solidFill>
                  <a:srgbClr val="1E293B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2200" b="1">
                <a:solidFill>
                  <a:srgbClr val="B7791F"/>
                </a:solidFill>
                <a:latin typeface="微软雅黑"/>
              </a:defRPr>
            </a:pPr>
            <a:r>
              <a:t>立志"让信息更高效流通"</a:t>
            </a:r>
          </a:p>
          <a:p>
            <a:pPr algn="l">
              <a:spcAft>
                <a:spcPts val="600"/>
              </a:spcAft>
              <a:defRPr sz="2000" b="0">
                <a:solidFill>
                  <a:srgbClr val="646E7A"/>
                </a:solidFill>
                <a:latin typeface="微软雅黑"/>
              </a:defRPr>
            </a:pPr>
            <a:r>
              <a:t>→ 记者 / 工程师 / 产品经理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1E293B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2400" b="1">
                <a:solidFill>
                  <a:srgbClr val="B7791F"/>
                </a:solidFill>
                <a:latin typeface="微软雅黑"/>
              </a:defRPr>
            </a:pPr>
            <a:r>
              <a:t>职业形态会变，但大方向一直没变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不是"说不准就没法规划"</a:t>
            </a:r>
          </a:p>
          <a:p>
            <a:pPr algn="l">
              <a:spcAft>
                <a:spcPts val="600"/>
              </a:spcAft>
              <a:defRPr sz="2400" b="1">
                <a:solidFill>
                  <a:srgbClr val="13795B"/>
                </a:solidFill>
                <a:latin typeface="微软雅黑"/>
              </a:defRPr>
            </a:pPr>
            <a:r>
              <a:t>是你没有认真去思考那个不会变的方向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5486400"/>
            <a:ext cx="10698480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误区三："等长大了，自然就知道了"</a:t>
            </a:r>
          </a:p>
        </p:txBody>
      </p:sp>
      <p:sp>
        <p:nvSpPr>
          <p:cNvPr id="3" name="Rectangle 2"/>
          <p:cNvSpPr/>
          <p:nvPr/>
        </p:nvSpPr>
        <p:spPr>
          <a:xfrm>
            <a:off x="4754880" y="1005840"/>
            <a:ext cx="2103120" cy="256032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0" y="1024128"/>
            <a:ext cx="21031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常见误区</a:t>
            </a:r>
          </a:p>
        </p:txBody>
      </p:sp>
      <p:sp>
        <p:nvSpPr>
          <p:cNvPr id="5" name="Rectangle 4"/>
          <p:cNvSpPr/>
          <p:nvPr/>
        </p:nvSpPr>
        <p:spPr>
          <a:xfrm>
            <a:off x="6126480" y="1371600"/>
            <a:ext cx="18288" cy="48463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371600"/>
            <a:ext cx="2377440" cy="2743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89888"/>
            <a:ext cx="23774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等待长大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011680"/>
            <a:ext cx="4572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"我当年也摸着石头过河的"</a:t>
            </a:r>
          </a:p>
          <a:p>
            <a:pPr algn="l">
              <a:spcAft>
                <a:spcPts val="600"/>
              </a:spcAft>
              <a:defRPr sz="2000" b="0">
                <a:solidFill>
                  <a:srgbClr val="646E7A"/>
                </a:solidFill>
                <a:latin typeface="微软雅黑"/>
              </a:defRPr>
            </a:pPr>
            <a:r>
              <a:t>"二十多岁自然就知道了"</a:t>
            </a:r>
          </a:p>
          <a:p>
            <a:pPr algn="l">
              <a:spcAft>
                <a:spcPts val="600"/>
              </a:spcAft>
              <a:defRPr sz="2200" b="1">
                <a:solidFill>
                  <a:srgbClr val="B7791F"/>
                </a:solidFill>
                <a:latin typeface="微软雅黑"/>
              </a:defRPr>
            </a:pPr>
            <a:r>
              <a:t>结论：等，不用管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371600"/>
            <a:ext cx="2377440" cy="27432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389888"/>
            <a:ext cx="23774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主动构建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011680"/>
            <a:ext cx="5029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200" b="1">
                <a:solidFill>
                  <a:srgbClr val="1E293B"/>
                </a:solidFill>
                <a:latin typeface="微软雅黑"/>
              </a:defRPr>
            </a:pPr>
            <a:r>
              <a:t>那个"到时候"的成本，谁在承担？</a:t>
            </a:r>
          </a:p>
          <a:p>
            <a:pPr algn="l">
              <a:spcAft>
                <a:spcPts val="600"/>
              </a:spcAft>
              <a:defRPr sz="600" b="0">
                <a:solidFill>
                  <a:srgbClr val="1E293B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2600" b="1">
                <a:solidFill>
                  <a:srgbClr val="B7791F"/>
                </a:solidFill>
                <a:latin typeface="微软雅黑"/>
              </a:defRPr>
            </a:pPr>
            <a:r>
              <a:t>22岁摸索 vs 12岁深耕 = 差了十年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1E293B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晚十年找到方向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意味着用后面的人生追赶前面的积累</a:t>
            </a:r>
          </a:p>
          <a:p>
            <a:pPr algn="l">
              <a:spcAft>
                <a:spcPts val="600"/>
              </a:spcAft>
              <a:defRPr sz="2600" b="1">
                <a:solidFill>
                  <a:srgbClr val="B42318"/>
                </a:solidFill>
                <a:latin typeface="微软雅黑"/>
              </a:defRPr>
            </a:pPr>
            <a:r>
              <a:t>——那个差距，可能永远追不上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1E293B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2400" b="1">
                <a:solidFill>
                  <a:srgbClr val="13795B"/>
                </a:solidFill>
                <a:latin typeface="微软雅黑"/>
              </a:defRPr>
            </a:pPr>
            <a:r>
              <a:t>先发优势一旦形成，很难被追上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5486400"/>
            <a:ext cx="10698480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4200" b="1">
                <a:solidFill>
                  <a:srgbClr val="1E293B"/>
                </a:solidFill>
                <a:latin typeface="微软雅黑"/>
              </a:defRPr>
            </a:pPr>
            <a:r>
              <a:t>上篇总结</a:t>
            </a:r>
          </a:p>
        </p:txBody>
      </p:sp>
      <p:sp>
        <p:nvSpPr>
          <p:cNvPr id="3" name="Rectangle 2"/>
          <p:cNvSpPr/>
          <p:nvPr/>
        </p:nvSpPr>
        <p:spPr>
          <a:xfrm>
            <a:off x="1097280" y="1463040"/>
            <a:ext cx="9966960" cy="118872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97280" y="1463040"/>
            <a:ext cx="45720" cy="11887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463040" y="151384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1600" b="1">
                <a:solidFill>
                  <a:srgbClr val="B42318"/>
                </a:solidFill>
                <a:latin typeface="微软雅黑"/>
              </a:defRPr>
            </a:pPr>
            <a:r>
              <a:t>误区一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60320" y="15138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2000" b="1">
                <a:solidFill>
                  <a:srgbClr val="1E293B"/>
                </a:solidFill>
                <a:latin typeface="微软雅黑"/>
              </a:defRPr>
            </a:pPr>
            <a:r>
              <a:t>太早论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89120" y="151384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1800" b="0">
                <a:solidFill>
                  <a:srgbClr val="646E7A"/>
                </a:solidFill>
                <a:latin typeface="微软雅黑"/>
              </a:defRPr>
            </a:pPr>
            <a:r>
              <a:t>"孩子还小，太早了"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89120" y="186944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2000" b="1">
                <a:solidFill>
                  <a:srgbClr val="13795B"/>
                </a:solidFill>
                <a:latin typeface="微软雅黑"/>
              </a:defRPr>
            </a:pPr>
            <a:r>
              <a:t>→ 早在10岁就要开始</a:t>
            </a:r>
          </a:p>
        </p:txBody>
      </p:sp>
      <p:sp>
        <p:nvSpPr>
          <p:cNvPr id="9" name="Rectangle 8"/>
          <p:cNvSpPr/>
          <p:nvPr/>
        </p:nvSpPr>
        <p:spPr>
          <a:xfrm>
            <a:off x="1097280" y="2926080"/>
            <a:ext cx="9966960" cy="118872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097280" y="2926080"/>
            <a:ext cx="45720" cy="11887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463040" y="297688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1600" b="1">
                <a:solidFill>
                  <a:srgbClr val="B42318"/>
                </a:solidFill>
                <a:latin typeface="微软雅黑"/>
              </a:defRPr>
            </a:pPr>
            <a:r>
              <a:t>误区二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60320" y="297688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2000" b="1">
                <a:solidFill>
                  <a:srgbClr val="1E293B"/>
                </a:solidFill>
                <a:latin typeface="微软雅黑"/>
              </a:defRPr>
            </a:pPr>
            <a:r>
              <a:t>说不准论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297688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1800" b="0">
                <a:solidFill>
                  <a:srgbClr val="646E7A"/>
                </a:solidFill>
                <a:latin typeface="微软雅黑"/>
              </a:defRPr>
            </a:pPr>
            <a:r>
              <a:t>"未来说不准，没法规划"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120" y="333248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2000" b="1">
                <a:solidFill>
                  <a:srgbClr val="13795B"/>
                </a:solidFill>
                <a:latin typeface="微软雅黑"/>
              </a:defRPr>
            </a:pPr>
            <a:r>
              <a:t>→ 具体职业会变，大方向可以确定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97280" y="4389120"/>
            <a:ext cx="9966960" cy="118872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097280" y="4389120"/>
            <a:ext cx="45720" cy="11887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463040" y="443992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1600" b="1">
                <a:solidFill>
                  <a:srgbClr val="B42318"/>
                </a:solidFill>
                <a:latin typeface="微软雅黑"/>
              </a:defRPr>
            </a:pPr>
            <a:r>
              <a:t>误区三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60320" y="443992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2000" b="1">
                <a:solidFill>
                  <a:srgbClr val="1E293B"/>
                </a:solidFill>
                <a:latin typeface="微软雅黑"/>
              </a:defRPr>
            </a:pPr>
            <a:r>
              <a:t>自然知道论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89120" y="443992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1800" b="0">
                <a:solidFill>
                  <a:srgbClr val="646E7A"/>
                </a:solidFill>
                <a:latin typeface="微软雅黑"/>
              </a:defRPr>
            </a:pPr>
            <a:r>
              <a:t>"等长大自然就知道了"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0" y="479552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400"/>
              </a:spcAft>
              <a:defRPr sz="2000" b="1">
                <a:solidFill>
                  <a:srgbClr val="13795B"/>
                </a:solidFill>
                <a:latin typeface="微软雅黑"/>
              </a:defRPr>
            </a:pPr>
            <a:r>
              <a:t>→ 主动构建，而非被动等待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1520" y="5669280"/>
            <a:ext cx="10698480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0" y="2011680"/>
            <a:ext cx="5760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3200" b="1">
                <a:solidFill>
                  <a:srgbClr val="FFFFFF"/>
                </a:solidFill>
                <a:latin typeface="微软雅黑"/>
              </a:defRPr>
            </a:pPr>
            <a:r>
              <a:t>三大误区的共同错误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743200"/>
            <a:ext cx="85039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defRPr sz="2400" b="0">
                <a:solidFill>
                  <a:srgbClr val="FFFFFF"/>
                </a:solidFill>
                <a:latin typeface="微软雅黑"/>
              </a:defRPr>
            </a:pPr>
            <a:r>
              <a:t>把职业规划当成"等未来发生了再去应对"的被动反应</a:t>
            </a:r>
          </a:p>
          <a:p>
            <a:pPr algn="ctr">
              <a:spcAft>
                <a:spcPts val="600"/>
              </a:spcAft>
              <a:defRPr sz="2400" b="1">
                <a:solidFill>
                  <a:srgbClr val="B7791F"/>
                </a:solidFill>
                <a:latin typeface="微软雅黑"/>
              </a:defRPr>
            </a:pPr>
            <a:r>
              <a:t>而不是"从现在开始主动构建"的战略布局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0" y="4389120"/>
            <a:ext cx="3931920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200400" y="4663440"/>
            <a:ext cx="5760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2200" b="0">
                <a:solidFill>
                  <a:srgbClr val="FFFFFF"/>
                </a:solidFill>
                <a:latin typeface="微软雅黑"/>
              </a:defRPr>
            </a:pPr>
            <a:r>
              <a:t>中篇：职业竞争力的本质是什么？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